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6" r:id="rId2"/>
    <p:sldId id="286" r:id="rId3"/>
    <p:sldId id="294" r:id="rId4"/>
    <p:sldId id="260" r:id="rId5"/>
    <p:sldId id="261" r:id="rId6"/>
    <p:sldId id="262" r:id="rId7"/>
    <p:sldId id="295" r:id="rId8"/>
    <p:sldId id="263" r:id="rId9"/>
    <p:sldId id="277" r:id="rId10"/>
    <p:sldId id="266" r:id="rId11"/>
    <p:sldId id="267" r:id="rId12"/>
    <p:sldId id="296" r:id="rId13"/>
    <p:sldId id="268" r:id="rId14"/>
    <p:sldId id="297" r:id="rId15"/>
    <p:sldId id="270" r:id="rId16"/>
    <p:sldId id="274" r:id="rId17"/>
    <p:sldId id="273" r:id="rId18"/>
    <p:sldId id="275" r:id="rId19"/>
    <p:sldId id="272" r:id="rId20"/>
    <p:sldId id="278" r:id="rId21"/>
    <p:sldId id="279" r:id="rId22"/>
    <p:sldId id="282" r:id="rId23"/>
    <p:sldId id="283" r:id="rId24"/>
    <p:sldId id="284" r:id="rId25"/>
    <p:sldId id="313" r:id="rId26"/>
    <p:sldId id="287" r:id="rId27"/>
    <p:sldId id="293" r:id="rId28"/>
    <p:sldId id="276" r:id="rId29"/>
    <p:sldId id="285" r:id="rId30"/>
    <p:sldId id="301" r:id="rId31"/>
    <p:sldId id="312" r:id="rId32"/>
    <p:sldId id="314" r:id="rId33"/>
    <p:sldId id="302" r:id="rId34"/>
    <p:sldId id="305" r:id="rId35"/>
    <p:sldId id="308" r:id="rId36"/>
    <p:sldId id="310" r:id="rId37"/>
    <p:sldId id="309" r:id="rId38"/>
    <p:sldId id="311" r:id="rId39"/>
    <p:sldId id="304" r:id="rId40"/>
    <p:sldId id="257" r:id="rId41"/>
    <p:sldId id="259" r:id="rId42"/>
    <p:sldId id="318" r:id="rId43"/>
    <p:sldId id="316" r:id="rId44"/>
    <p:sldId id="269" r:id="rId45"/>
    <p:sldId id="319" r:id="rId46"/>
    <p:sldId id="317" r:id="rId47"/>
    <p:sldId id="325" r:id="rId48"/>
    <p:sldId id="298" r:id="rId49"/>
    <p:sldId id="327" r:id="rId50"/>
    <p:sldId id="329" r:id="rId51"/>
    <p:sldId id="328" r:id="rId52"/>
    <p:sldId id="330" r:id="rId53"/>
    <p:sldId id="322" r:id="rId54"/>
    <p:sldId id="334" r:id="rId55"/>
    <p:sldId id="333" r:id="rId56"/>
    <p:sldId id="335" r:id="rId57"/>
    <p:sldId id="321" r:id="rId58"/>
    <p:sldId id="338" r:id="rId59"/>
    <p:sldId id="339" r:id="rId60"/>
    <p:sldId id="337" r:id="rId61"/>
    <p:sldId id="336" r:id="rId62"/>
    <p:sldId id="340" r:id="rId63"/>
    <p:sldId id="303" r:id="rId64"/>
    <p:sldId id="331" r:id="rId65"/>
    <p:sldId id="332" r:id="rId66"/>
    <p:sldId id="320" r:id="rId67"/>
    <p:sldId id="323" r:id="rId68"/>
    <p:sldId id="326" r:id="rId69"/>
    <p:sldId id="299" r:id="rId70"/>
    <p:sldId id="324" r:id="rId71"/>
    <p:sldId id="25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311"/>
    <p:restoredTop sz="91429"/>
  </p:normalViewPr>
  <p:slideViewPr>
    <p:cSldViewPr snapToGrid="0" snapToObjects="1">
      <p:cViewPr>
        <p:scale>
          <a:sx n="95" d="100"/>
          <a:sy n="95" d="100"/>
        </p:scale>
        <p:origin x="1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3AC0C-C659-174E-9AD1-FBCB1C5A1B7E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94BF73-7CFA-8D46-B377-5E96A4DB3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2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inictarr/event-stream/issues/73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through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elixge.de/2013/03/11/the-pull-request-hack.html" TargetMode="External"/><Relationship Id="rId5" Type="http://schemas.openxmlformats.org/officeDocument/2006/relationships/hyperlink" Target="https://www.npmjs.com/package/push-stream" TargetMode="External"/><Relationship Id="rId4" Type="http://schemas.openxmlformats.org/officeDocument/2006/relationships/hyperlink" Target="https://www.npmjs.com/package/pull-stream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looked at the security papers and didn’t love them.  Ankur suggested post mortem would be acceptable talk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0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injected code: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in AES encrypted data from a file disguised as a test fixture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Grabbed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description of the module that imported it, using an automatically set environment variable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the package description as a key to decrypt a chunk of data pulled in from the disguised file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decrypted data was part of a module, which was then compiled in memory and executed.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65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46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Jafar</a:t>
            </a:r>
            <a:r>
              <a:rPr lang="en-US" dirty="0"/>
              <a:t> sending </a:t>
            </a:r>
            <a:r>
              <a:rPr lang="en-US" dirty="0" err="1"/>
              <a:t>Aladin</a:t>
            </a:r>
            <a:r>
              <a:rPr lang="en-US" dirty="0"/>
              <a:t> into the cave of wonders for the bitcoin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6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module performed the following actions: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Decrypted another chunk of data from the disguised file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Concatenated a small, commented prefix from the first decrypted chunk to the end of the second decrypted chunk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 minor decoding tasks to transform the concatenated block of code from invalid JS to valid JS (we believe this was done to evade detection by dynamic analysis tools)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Wrote this processed block of JS out to a file stored in a dependency that would be packaged by the build scripts: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chunk of code that was written out was the actual malicious code, intended to be run on devices owned by the end users of Copay.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28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code would do the following: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the current environment: Mobile/Cordova/Electron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the Bitcoin and Bitcoin Cash balances on the victim’s copay account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current balance was greater than 100 Bitcoin, or 1000 Bitcoin Cash:</a:t>
            </a: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Harvest the victim’s account data in full</a:t>
            </a: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Harvest the victim’s copay private keys</a:t>
            </a: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victim’s account data/private keys off to a collection service running on 111.90.151.134.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Thankfully the malicious code was not deployed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23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seems you were affected at one point.  Here’s the diff.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4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Oops! Our team is investigating.  Currently we have confirmed the malicious code was deployed on versions 5.0.2 through 5.10 of our Copay and </a:t>
            </a:r>
            <a:r>
              <a:rPr lang="en-US" dirty="0" err="1"/>
              <a:t>Bitpay</a:t>
            </a:r>
            <a:r>
              <a:rPr lang="en-US" dirty="0"/>
              <a:t> apps.  If you are using any version from 5.0.2 to 5.1.0 you should not run or open the Copay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12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Dec 3. </a:t>
            </a:r>
            <a:r>
              <a:rPr lang="en-US" dirty="0" err="1"/>
              <a:t>Gandharv</a:t>
            </a:r>
            <a:r>
              <a:rPr lang="en-US" dirty="0"/>
              <a:t> Kumar( Garg) claims he lost 102 bitcoins from his copay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5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Dominic </a:t>
            </a:r>
            <a:r>
              <a:rPr lang="en-US" dirty="0" err="1"/>
              <a:t>Tarr</a:t>
            </a:r>
            <a:r>
              <a:rPr lang="en-US" dirty="0"/>
              <a:t>: Unrepentant module giver </a:t>
            </a:r>
            <a:r>
              <a:rPr lang="en-US" dirty="0" err="1"/>
              <a:t>awayer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6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Oct 28 Jayden </a:t>
            </a:r>
            <a:r>
              <a:rPr lang="en-US" dirty="0" err="1"/>
              <a:t>Seric</a:t>
            </a:r>
            <a:r>
              <a:rPr lang="en-US" dirty="0"/>
              <a:t> reported a deprecation warning in </a:t>
            </a:r>
            <a:r>
              <a:rPr lang="en-US" dirty="0" err="1"/>
              <a:t>nodemon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1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31st July, 2015: GitHub user, </a:t>
            </a:r>
            <a:r>
              <a:rPr lang="en-US" dirty="0" err="1"/>
              <a:t>devinus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comments on an issue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event-stream project questioning whether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functionality would be welcomed, to which the package maintainer, </a:t>
            </a:r>
            <a:r>
              <a:rPr lang="en-US" dirty="0" err="1"/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replies positively stating that a user contribution would be accepted: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9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593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10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78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3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64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525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there’s some “how to choose a module” education that needs to be done.  Not something taught in college.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1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Nov 20 </a:t>
            </a:r>
            <a:r>
              <a:rPr lang="en-US" dirty="0" err="1"/>
              <a:t>FallingSnow</a:t>
            </a:r>
            <a:r>
              <a:rPr lang="en-US" dirty="0"/>
              <a:t>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Ayrton Sparling) posted the stack trace to get the ball rolling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72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FDA is </a:t>
            </a:r>
            <a:r>
              <a:rPr lang="en-US" dirty="0" err="1"/>
              <a:t>persuing</a:t>
            </a:r>
            <a:r>
              <a:rPr lang="en-US" dirty="0"/>
              <a:t> notion of "software bill of materials" for medical devices --TODO: google this</a:t>
            </a:r>
          </a:p>
          <a:p>
            <a:r>
              <a:rPr lang="en-US" dirty="0"/>
              <a:t>Software as a medical device paves way for life safety then will trickle down to </a:t>
            </a:r>
          </a:p>
          <a:p>
            <a:r>
              <a:rPr lang="en-US" dirty="0"/>
              <a:t>there's an ISO standard for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98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41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gist.github.com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dominictarr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/9fd9c1024c94592bc7268d36b8d83b3a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everyone - this is not just a one off thing, there are likely to be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other modules in your dependency trees that are now a burden to their authors. I didn't create this code for altruistic motivations, I created it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fun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was learning, and learning is fun. I gave it away because it was easy to do so, and because sharing helps learning too. I think most of the small modules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 created for reasons like this. However, that was a long time ago. I've since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moved on from this module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moved on from that thing too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the process of moving on from that as well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I've written way better modules than this, the internet just hasn't fully caught up.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broros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effectLst/>
              </a:rPr>
              <a:t>otherwise why would he hand over a popular package to a stranger?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it's not fun anymore, you get literally nothing from maintaining a popular package.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time, I was working as a dishwasher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resturant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 made the mistake of being too competent, and I got promoted to cook. This was only a 50 cents an hour pay rise, but massively more responsibility. It didn't really feel worth it. Writing a popular module like this is like that times a million, and the pay rise is zero.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I've shared publish rights with other people before. Of course, If I had realized they had a malicious intent I wouldn't have, but at the time it looked like someone who was actually trying to help me. Since the early days of node/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sharing commit access/publish rights, with other contributors was a widespread community practice.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felixge.de/2013/03/11/the-pull-request-hack.html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open source is driven by sharing! It's great! it worked really well before bitcoin got popular.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now, we are in a weird valley where you have a bunch of dependencies that are "maintained" by someone who's lost interest, or is even starting to burnout,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that they no longer use themselves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You can easily share the code, but no one wants to share the responsibility for maintaining that code. Like a module is like a piece of digital property, a right that can be transferred, but you don't get any benefit owning it, like being able to sell or rent it, however you still retain the responsibility.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see two strong solutions to this problem...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the maintainers!! Only depend on modules that you know are definitely maintained!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you depend on something, you should take part in maintaining it.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Personally, I prefer the second, but the first probably has it's place. These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arn't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really mutually exclusive, anyway.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to this particular issue, I have emailed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and suggested that they give the module to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FallingSnow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@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XhmikosR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13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 the same day posted an issue on event-stream.  He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0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8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 n = require test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3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are looking for the package description that is the decryption 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24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Jacob Burroughs/maths22 found the correct key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92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key was “A Secure Bitcoin Wallet”.  So this was a targeted attack on copay wallet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94BF73-7CFA-8D46-B377-5E96A4DB3E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E8BF-B037-B44C-A0E7-4BC428DAE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0CA088-42AF-A74D-AF71-876E91C6E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E7FCC-280F-C143-AF34-7571FC075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01591-3328-8C4E-AE75-F5055718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EF5F4-584C-A041-A5F1-6E4A6C76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36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FC2D1-3B46-C040-97B4-AAD5F96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7CD290-1A4A-114C-82A9-F3AF34FD3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B22B-8D9D-C74B-8293-B9C154D7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9B065-D036-294C-80D2-2DFEE6C06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4CD91-2A5B-1A46-A783-9D2C5641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4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82547-BEE2-874D-9F0E-2D20F43F7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A2A45-C275-2747-9615-913CA078A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D4C7C-E7A2-2346-906D-C332FA71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464827-ACD2-8347-9083-AE1B9AC3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B82C9-91DA-D241-A179-486ADA6B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2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A9FA-C4E7-EE47-A9CE-E306BA44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667F-24AA-5E49-9127-7E312425C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FFE0C-C12D-4A41-A930-3A094BF6F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EFCFC-62AD-7648-BD62-7D76B92B8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CECD-40D8-0548-B6A6-163AD870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40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FD0A6-A9FE-114B-91D9-DF5C10A0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9F29-3205-BB40-B88A-4BE6CC276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878F6-37DF-C746-8C29-770D3C7D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0D486-ABE6-5443-992A-960FB527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99AFF-B04C-DA4E-AF29-421658D1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1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7638-D8C3-3547-BD8A-DA0A7ADE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F888A-549F-954B-B01A-2E07484F1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F36385-CAAE-F644-9D71-270C086BF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42EC-B87A-6E4D-AE16-67B50A99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3C884-FB96-9940-8D07-C2017900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29E0F-C882-864B-B4EB-07BA9DDA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2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1924-39A1-BD45-8E42-66C438EF1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993B-8D71-5644-9C38-A95C1A81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A2F15-DCA9-E147-BCAD-761F299D2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356AD1-58EF-3A40-8F9F-0BF380D1D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BE0C76-537F-AB4C-9B8C-E8F03F779A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DBE1DF-69B3-0F45-9AB8-66C5FA22C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7F8A0D-A746-7941-B27E-1B0F58B4C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D810E-5D1A-E844-8C35-36BD7A4B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12C1-D36D-3D49-AB3A-75D0637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F17A7C-D9E3-8442-A528-D8BD318C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5B210-B5FB-C74A-B782-4862D0EAD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731833-D398-274D-B8EB-6B67078C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D79EA-0277-AF45-B7A0-A7A1FE14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C4BE5-E92A-FD46-BD15-99E03D91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ABCBF-3CA2-7D40-A3F5-C9BAC3B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9A74-F262-264D-901A-A453EADD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C0E0-4137-7C4F-9178-9A27B8244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056650-2DCF-3B42-888F-4C9CEDD9E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657ED-EC32-EF44-AE7B-0C6B34A62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740B9-E861-B44A-B4D7-BF494700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697F6-0E3B-0D45-AC9A-C610C94C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7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A7DA-535B-F146-B775-7B1F583E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A5E7A-CD86-754E-A471-DF48563CE6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A7CC5-3893-F641-AD5C-9BE2DBD9A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EC3A5-EDB6-1E4F-9E0C-64F2BC830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3F85D-C808-7042-A008-132BDBAA7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4C7CA-199B-9A43-AB09-65D7BCD5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7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641661-E27F-1549-AB38-39C6C53C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42FE0-E70C-3F4C-B0FA-11A4C439B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42D0-90CA-404A-B168-5A70739198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C5E8A-C222-2847-AD2F-597368079B3A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96C1-1433-9345-8565-C5E61F210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8C47-1C6F-5446-B02D-E3751397D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7B48-6933-034F-B98E-83D0DC66F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cs.duke.edu/courses/spring10/cps296.3/rs_scribe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kparker/analysis-of-a-supply-chain-attack-2bd8fa8286ac" TargetMode="External"/><Relationship Id="rId2" Type="http://schemas.openxmlformats.org/officeDocument/2006/relationships/hyperlink" Target="https://github.com/dominictarr/event-stream/issues/11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nyk.io/blog/a-post-mortem-of-the-malicious-event-stream-backdoo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C5FF-AC65-794E-85D1-3992841CD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Post-Mortem of the Malicious event-stream backdoor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3B40C-92AE-1C49-A43C-E3CD45F94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PWL Atlanta #12</a:t>
            </a:r>
          </a:p>
          <a:p>
            <a:endParaRPr lang="en-US" b="1" dirty="0"/>
          </a:p>
          <a:p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/in/</a:t>
            </a:r>
            <a:r>
              <a:rPr lang="en-US" dirty="0" err="1"/>
              <a:t>kevin</a:t>
            </a:r>
            <a:r>
              <a:rPr lang="en-US" dirty="0"/>
              <a:t>-w-brown/</a:t>
            </a:r>
          </a:p>
        </p:txBody>
      </p:sp>
    </p:spTree>
    <p:extLst>
      <p:ext uri="{BB962C8B-B14F-4D97-AF65-F5344CB8AC3E}">
        <p14:creationId xmlns:p14="http://schemas.microsoft.com/office/powerpoint/2010/main" val="2561608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8E96EB-538A-FA4C-88AC-8D18E604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1524"/>
            <a:ext cx="9931400" cy="233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1F1AB1-F9DF-884B-B92E-0B8DC063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918324"/>
            <a:ext cx="9956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8D229-77F4-FF4C-8138-98904D41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3205"/>
            <a:ext cx="9982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466AAC-BB9C-0A4C-AC6F-464643D93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051050"/>
            <a:ext cx="9982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3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23-26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72" y="650437"/>
            <a:ext cx="39497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85A7E1-5E3F-F24D-AEAA-EDEB0974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4" y="3182500"/>
            <a:ext cx="10274300" cy="312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FE07FB-FE6A-B245-BA6D-3B3C6C17C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50" y="2905050"/>
            <a:ext cx="10121900" cy="2247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CC6172-8FBC-C14D-AA0C-CA377562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000" y="2959800"/>
            <a:ext cx="10160000" cy="2438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68A45B-CEC7-6F45-847B-C13E80AD1D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750" y="2906600"/>
            <a:ext cx="10350500" cy="284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152622-C493-2E49-9646-B6E712DD6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000" y="2929600"/>
            <a:ext cx="10160000" cy="3098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0B3410-338F-F248-8687-E75A1D6AA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4576" y="2657938"/>
            <a:ext cx="7074741" cy="28942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7B09BC9-FEFE-934E-A84A-D47ACE1D6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70" y="1223739"/>
            <a:ext cx="8884247" cy="33887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20381D-96F4-334A-8FBC-949D6459E8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261" y="4277651"/>
            <a:ext cx="9980989" cy="2652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FC89A3-96A2-634E-A703-F0545470F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1341" y="1624408"/>
            <a:ext cx="7719480" cy="2294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62F641-7A03-854F-AC83-26399EB47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2802" y="3166883"/>
            <a:ext cx="8268019" cy="212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1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23-26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761" y="656147"/>
            <a:ext cx="39497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8683D-9840-B448-91F4-9CB1E7A6E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99" y="1458433"/>
            <a:ext cx="6202090" cy="4727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FFE6A-5152-7344-B5E4-8D5910649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1" y="1610006"/>
            <a:ext cx="6023250" cy="413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3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DD5E0-0C3D-384E-A8AD-3045A6DD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396115"/>
            <a:ext cx="99822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8BEBA-9565-5C4C-BA43-F5A86EB5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0845" y="776753"/>
            <a:ext cx="10751620" cy="5032375"/>
          </a:xfrm>
        </p:spPr>
      </p:pic>
    </p:spTree>
    <p:extLst>
      <p:ext uri="{BB962C8B-B14F-4D97-AF65-F5344CB8AC3E}">
        <p14:creationId xmlns:p14="http://schemas.microsoft.com/office/powerpoint/2010/main" val="2205300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69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283" y="1900938"/>
            <a:ext cx="5648760" cy="305612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765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-stream/test/</a:t>
            </a:r>
            <a:r>
              <a:rPr lang="en-US" dirty="0" err="1"/>
              <a:t>data.js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5AF21-89B5-6E45-A56E-EFFC2F5A3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18" y="1419144"/>
            <a:ext cx="9547412" cy="51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5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F31F-A1CF-054A-9F5F-0E7397031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B7A57-6B7F-594F-980E-AB9987F90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Intro: “I don’t know what to say”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The chase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How did it happen?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What can be done?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Future Talks</a:t>
            </a:r>
          </a:p>
        </p:txBody>
      </p:sp>
    </p:spTree>
    <p:extLst>
      <p:ext uri="{BB962C8B-B14F-4D97-AF65-F5344CB8AC3E}">
        <p14:creationId xmlns:p14="http://schemas.microsoft.com/office/powerpoint/2010/main" val="57034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283" y="1923967"/>
            <a:ext cx="5648760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1544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88BE1-0D3E-844E-959D-AE0FB5F8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11" y="1366942"/>
            <a:ext cx="4901524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913" y="3160059"/>
            <a:ext cx="5436087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131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A88BE1-0D3E-844E-959D-AE0FB5F8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79" y="350291"/>
            <a:ext cx="4901524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13" y="2301523"/>
            <a:ext cx="5436087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197AD4-1330-E148-9D48-C7AC0FC76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21113"/>
            <a:ext cx="9146241" cy="19512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1147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260" y="1340821"/>
            <a:ext cx="7345333" cy="515205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48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501" y="1923967"/>
            <a:ext cx="5330323" cy="30100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56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9CCD5-C188-1C44-873C-CAF3CD7E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26: The Hunt for package descriptions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B1EC5-AD08-AB45-BA55-3E8257EB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4026"/>
            <a:ext cx="10223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06" y="1864353"/>
            <a:ext cx="10830544" cy="386409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4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642" y="1546412"/>
            <a:ext cx="5510840" cy="46098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68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7499"/>
          </a:xfrm>
        </p:spPr>
        <p:txBody>
          <a:bodyPr/>
          <a:lstStyle/>
          <a:p>
            <a:r>
              <a:rPr lang="en-US" dirty="0"/>
              <a:t>Initial payload (decrypted)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8494"/>
            <a:ext cx="8910918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1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DF51-E960-464A-854B-A0457E42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flatmap</a:t>
            </a:r>
            <a:r>
              <a:rPr lang="en-US" dirty="0"/>
              <a:t>-stream/</a:t>
            </a:r>
            <a:r>
              <a:rPr lang="en-US" dirty="0" err="1"/>
              <a:t>index.min.js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BDF63-AE32-2C45-8171-AF1185ED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6412"/>
            <a:ext cx="7364506" cy="4838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140F06-7192-B64C-90EF-E9A8B201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76" y="1027906"/>
            <a:ext cx="10025683" cy="417960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50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I. Intro: “I don’t know what to say”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4FA23-9A3A-214A-A2D9-8FECA3CA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30" y="1855693"/>
            <a:ext cx="6104759" cy="377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77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68C16E-FF34-5740-8CF6-A9E8E1DA5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34" y="1410826"/>
            <a:ext cx="7975757" cy="49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11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5D6C-62B1-4D47-AA9C-89FE5ED0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Payload (snippet line 9)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47DEC-4DF0-9646-BEAF-D3545B4AB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8121707" cy="4351338"/>
          </a:xfrm>
        </p:spPr>
      </p:pic>
    </p:spTree>
    <p:extLst>
      <p:ext uri="{BB962C8B-B14F-4D97-AF65-F5344CB8AC3E}">
        <p14:creationId xmlns:p14="http://schemas.microsoft.com/office/powerpoint/2010/main" val="595450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D5D6C-62B1-4D47-AA9C-89FE5ED0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Payload (snippet line 73)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747DEC-4DF0-9646-BEAF-D3545B4AB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07847"/>
            <a:ext cx="9529482" cy="4357305"/>
          </a:xfrm>
        </p:spPr>
      </p:pic>
    </p:spTree>
    <p:extLst>
      <p:ext uri="{BB962C8B-B14F-4D97-AF65-F5344CB8AC3E}">
        <p14:creationId xmlns:p14="http://schemas.microsoft.com/office/powerpoint/2010/main" val="72131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2486"/>
            <a:ext cx="7418294" cy="4670689"/>
          </a:xfrm>
        </p:spPr>
      </p:pic>
    </p:spTree>
    <p:extLst>
      <p:ext uri="{BB962C8B-B14F-4D97-AF65-F5344CB8AC3E}">
        <p14:creationId xmlns:p14="http://schemas.microsoft.com/office/powerpoint/2010/main" val="79988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25" y="2439297"/>
            <a:ext cx="12036775" cy="19794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77DC-2B1D-2146-86D5-8809F1ED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18" y="640556"/>
            <a:ext cx="243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09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4977"/>
            <a:ext cx="9287262" cy="247425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77DC-2B1D-2146-86D5-8809F1ED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18" y="640556"/>
            <a:ext cx="243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8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0210" y="2391205"/>
            <a:ext cx="10783590" cy="262486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77DC-2B1D-2146-86D5-8809F1ED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18" y="640556"/>
            <a:ext cx="243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5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22832"/>
            <a:ext cx="8829419" cy="411965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77DC-2B1D-2146-86D5-8809F1ED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18" y="640556"/>
            <a:ext cx="243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2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D255D-DD64-4E43-B2D3-3874D6E9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84AE2-6AB7-314C-9CE0-5845BB462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8559"/>
            <a:ext cx="8829419" cy="30208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7077DC-2B1D-2146-86D5-8809F1ED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718" y="640556"/>
            <a:ext cx="2438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6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VI.  How did it happen?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FB6C42-54FC-F540-B60A-3672BED4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2324100"/>
            <a:ext cx="6502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26AD-900E-F04D-8DDA-9B91B5EB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46" y="365125"/>
            <a:ext cx="10654553" cy="1325563"/>
          </a:xfrm>
        </p:spPr>
        <p:txBody>
          <a:bodyPr/>
          <a:lstStyle/>
          <a:p>
            <a:r>
              <a:rPr lang="en-US" dirty="0"/>
              <a:t> OCT 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4373F-511C-7A42-86B8-DFB914352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41" y="3243723"/>
            <a:ext cx="10092579" cy="33239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69AF58-FF9F-B740-B497-E84151AD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2" y="2251889"/>
            <a:ext cx="10843156" cy="991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C591E-22AE-9043-B247-F8DBBD978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741" y="1504518"/>
            <a:ext cx="7961477" cy="6567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84EC58-0FCB-F34A-998C-84AD3F6F9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8333" y="553011"/>
            <a:ext cx="2501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16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A18E-986E-7C4E-AED8-E481F03D1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PWL ATLANTA #1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200" y="1431195"/>
            <a:ext cx="7379043" cy="4486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59F25-EE58-EB44-B69B-1C9AAC33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93" y="1860915"/>
            <a:ext cx="1282700" cy="1295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31D216-0E4D-0C4C-A747-01A5ADE31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69" y="1431195"/>
            <a:ext cx="574124" cy="42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37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99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9894" y="1543572"/>
            <a:ext cx="8915400" cy="444320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60F318-35F7-014C-B0B9-B994F2B2FC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of Events:  July 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F9E57-E697-734B-951A-5BFA1E7AA784}"/>
              </a:ext>
            </a:extLst>
          </p:cNvPr>
          <p:cNvSpPr txBox="1"/>
          <p:nvPr/>
        </p:nvSpPr>
        <p:spPr>
          <a:xfrm>
            <a:off x="2205318" y="6293224"/>
            <a:ext cx="732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Snyk</a:t>
            </a:r>
            <a:r>
              <a:rPr lang="en-US" dirty="0"/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4179787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99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17582"/>
            <a:ext cx="8915400" cy="2728592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60F318-35F7-014C-B0B9-B994F2B2FC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of Events:  July 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84061-8438-084C-BB7D-72738A61CA4A}"/>
              </a:ext>
            </a:extLst>
          </p:cNvPr>
          <p:cNvSpPr txBox="1"/>
          <p:nvPr/>
        </p:nvSpPr>
        <p:spPr>
          <a:xfrm>
            <a:off x="2205318" y="6293224"/>
            <a:ext cx="732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Snyk</a:t>
            </a:r>
            <a:r>
              <a:rPr lang="en-US" dirty="0"/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379144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74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2754" y="352100"/>
            <a:ext cx="4188088" cy="6341962"/>
          </a:xfrm>
        </p:spPr>
      </p:pic>
    </p:spTree>
    <p:extLst>
      <p:ext uri="{BB962C8B-B14F-4D97-AF65-F5344CB8AC3E}">
        <p14:creationId xmlns:p14="http://schemas.microsoft.com/office/powerpoint/2010/main" val="1865427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430" y="539797"/>
            <a:ext cx="3949700" cy="72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C4DA6-B7AE-C343-A82F-E8AD5D21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039" y="1837814"/>
            <a:ext cx="9068718" cy="2155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A3FA-1864-C540-8E2D-017B11F6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745" y="4140901"/>
            <a:ext cx="9128111" cy="2351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14A5BD-18A4-E54D-9CC3-0475AF6D0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51" y="711901"/>
            <a:ext cx="2739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85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799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341224" cy="430349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60F318-35F7-014C-B0B9-B994F2B2FCE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Chain of Events:  July 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84061-8438-084C-BB7D-72738A61CA4A}"/>
              </a:ext>
            </a:extLst>
          </p:cNvPr>
          <p:cNvSpPr txBox="1"/>
          <p:nvPr/>
        </p:nvSpPr>
        <p:spPr>
          <a:xfrm>
            <a:off x="2205318" y="6293224"/>
            <a:ext cx="732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Snyk</a:t>
            </a:r>
            <a:r>
              <a:rPr lang="en-US" dirty="0"/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239134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74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63955"/>
            <a:ext cx="10420265" cy="4800601"/>
          </a:xfrm>
        </p:spPr>
      </p:pic>
    </p:spTree>
    <p:extLst>
      <p:ext uri="{BB962C8B-B14F-4D97-AF65-F5344CB8AC3E}">
        <p14:creationId xmlns:p14="http://schemas.microsoft.com/office/powerpoint/2010/main" val="10702306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3E86-1C22-514B-926A-CA7ACE6D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174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5DB2CB-6AAC-934D-8902-16400803F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307" y="425724"/>
            <a:ext cx="8583987" cy="5813711"/>
          </a:xfrm>
        </p:spPr>
      </p:pic>
    </p:spTree>
    <p:extLst>
      <p:ext uri="{BB962C8B-B14F-4D97-AF65-F5344CB8AC3E}">
        <p14:creationId xmlns:p14="http://schemas.microsoft.com/office/powerpoint/2010/main" val="307851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5929" cy="1325563"/>
          </a:xfrm>
        </p:spPr>
        <p:txBody>
          <a:bodyPr>
            <a:normAutofit/>
          </a:bodyPr>
          <a:lstStyle/>
          <a:p>
            <a:r>
              <a:rPr lang="en-US" dirty="0"/>
              <a:t>VI. What can be done?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03621-1D8E-0E47-AA04-BE58A2E4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75" y="1520280"/>
            <a:ext cx="7497790" cy="43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27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5929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criticality?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03621-1D8E-0E47-AA04-BE58A2E4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6" y="1466492"/>
            <a:ext cx="4368181" cy="2863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FBD71-82DD-344E-8082-5A341A0D7BAC}"/>
              </a:ext>
            </a:extLst>
          </p:cNvPr>
          <p:cNvSpPr txBox="1"/>
          <p:nvPr/>
        </p:nvSpPr>
        <p:spPr>
          <a:xfrm>
            <a:off x="5876363" y="1466491"/>
            <a:ext cx="49754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CERT-RMM and C2M2 are risk focused models.   Using one of those,  the amount of scrutiny I place on a supply chain is based on what I have at risk.   </a:t>
            </a:r>
          </a:p>
          <a:p>
            <a:endParaRPr lang="en-US" sz="2400" dirty="0"/>
          </a:p>
          <a:p>
            <a:r>
              <a:rPr lang="en-US" sz="2400" dirty="0"/>
              <a:t>Building an employee sentiment program, e.g., is less critical than a financial application</a:t>
            </a:r>
          </a:p>
          <a:p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E24074-8895-BC40-9A0E-816E7AC94939}"/>
              </a:ext>
            </a:extLst>
          </p:cNvPr>
          <p:cNvSpPr/>
          <p:nvPr/>
        </p:nvSpPr>
        <p:spPr>
          <a:xfrm>
            <a:off x="815785" y="4640431"/>
            <a:ext cx="9906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are enterprise process models.  They would treat NPM as a supplier.   Can we trust NPM?  The public NPM repo?  Enterprise NPM?</a:t>
            </a:r>
          </a:p>
        </p:txBody>
      </p:sp>
    </p:spTree>
    <p:extLst>
      <p:ext uri="{BB962C8B-B14F-4D97-AF65-F5344CB8AC3E}">
        <p14:creationId xmlns:p14="http://schemas.microsoft.com/office/powerpoint/2010/main" val="104551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6C83-DAB9-4940-9E22-D7EE77D4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1BC1C7-01DB-8F46-8932-D5C0D21EC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5950" y="3582194"/>
            <a:ext cx="3340100" cy="838200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779ADE2-40CB-AD4A-9F97-B4B84CCC3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22214"/>
            <a:ext cx="8562761" cy="4592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2FE60-0037-6748-8565-520CEB3D6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333" y="553011"/>
            <a:ext cx="25019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50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5929" cy="1325563"/>
          </a:xfrm>
        </p:spPr>
        <p:txBody>
          <a:bodyPr>
            <a:normAutofit/>
          </a:bodyPr>
          <a:lstStyle/>
          <a:p>
            <a:r>
              <a:rPr lang="en-US" dirty="0"/>
              <a:t>What is the criticality?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03621-1D8E-0E47-AA04-BE58A2E4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76" y="1466492"/>
            <a:ext cx="4368181" cy="28634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FBD71-82DD-344E-8082-5A341A0D7BAC}"/>
              </a:ext>
            </a:extLst>
          </p:cNvPr>
          <p:cNvSpPr txBox="1"/>
          <p:nvPr/>
        </p:nvSpPr>
        <p:spPr>
          <a:xfrm>
            <a:off x="5916706" y="1466491"/>
            <a:ext cx="493507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we decided to use a vetted private repo (e.g., copying public packages into our own repo after they were vetted),  the amount of vetting we did would be based on the criticality.</a:t>
            </a:r>
          </a:p>
          <a:p>
            <a:endParaRPr lang="en-US" sz="2400" dirty="0"/>
          </a:p>
          <a:p>
            <a:r>
              <a:rPr lang="en-US" sz="2400" dirty="0"/>
              <a:t>Would we think of all of the individual maintainers as suppliers?  Is a change in ownership significant?</a:t>
            </a:r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6708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A27F-1D97-4641-8891-002C671C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9E7-A387-4541-A15F-530937B0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resources with a software development mindset (vs enterprise process mindset) are:</a:t>
            </a:r>
          </a:p>
          <a:p>
            <a:endParaRPr lang="en-US" dirty="0"/>
          </a:p>
          <a:p>
            <a:r>
              <a:rPr lang="en-US" dirty="0"/>
              <a:t>OWASP</a:t>
            </a:r>
          </a:p>
          <a:p>
            <a:r>
              <a:rPr lang="en-US" dirty="0"/>
              <a:t>Microsoft SDL</a:t>
            </a:r>
          </a:p>
          <a:p>
            <a:r>
              <a:rPr lang="en-US" dirty="0"/>
              <a:t>BSIMM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98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A27F-1D97-4641-8891-002C671C8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SDL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9E7-A387-4541-A15F-530937B05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41E85-D531-5D4B-801F-CA9F2B52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926"/>
            <a:ext cx="9263948" cy="524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71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5658" y="2924576"/>
            <a:ext cx="9128477" cy="22122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FFA68-A8CE-7744-89DF-645015558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512" y="521537"/>
            <a:ext cx="80518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748A7-2D45-894C-A9BC-8E8316957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20" y="1091382"/>
            <a:ext cx="3697811" cy="12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66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2076" y="2394156"/>
            <a:ext cx="7821705" cy="39423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FFA68-A8CE-7744-89DF-645015558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512" y="521537"/>
            <a:ext cx="8051800" cy="142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748A7-2D45-894C-A9BC-8E8316957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20" y="1091382"/>
            <a:ext cx="3697811" cy="129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8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570" y="1250577"/>
            <a:ext cx="11286860" cy="4612342"/>
          </a:xfrm>
        </p:spPr>
      </p:pic>
    </p:spTree>
    <p:extLst>
      <p:ext uri="{BB962C8B-B14F-4D97-AF65-F5344CB8AC3E}">
        <p14:creationId xmlns:p14="http://schemas.microsoft.com/office/powerpoint/2010/main" val="3465580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8117" y="194644"/>
            <a:ext cx="7947212" cy="6186287"/>
          </a:xfrm>
        </p:spPr>
      </p:pic>
    </p:spTree>
    <p:extLst>
      <p:ext uri="{BB962C8B-B14F-4D97-AF65-F5344CB8AC3E}">
        <p14:creationId xmlns:p14="http://schemas.microsoft.com/office/powerpoint/2010/main" val="2038213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30824" y="228600"/>
            <a:ext cx="6589059" cy="6119176"/>
          </a:xfrm>
        </p:spPr>
      </p:pic>
    </p:spTree>
    <p:extLst>
      <p:ext uri="{BB962C8B-B14F-4D97-AF65-F5344CB8AC3E}">
        <p14:creationId xmlns:p14="http://schemas.microsoft.com/office/powerpoint/2010/main" val="1321848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66853" y="411232"/>
            <a:ext cx="5308959" cy="6035535"/>
          </a:xfrm>
        </p:spPr>
      </p:pic>
    </p:spTree>
    <p:extLst>
      <p:ext uri="{BB962C8B-B14F-4D97-AF65-F5344CB8AC3E}">
        <p14:creationId xmlns:p14="http://schemas.microsoft.com/office/powerpoint/2010/main" val="12910017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9866" y="1933999"/>
            <a:ext cx="10846738" cy="218992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0FECB0-040C-F243-9316-8A52D97AB6E3}"/>
              </a:ext>
            </a:extLst>
          </p:cNvPr>
          <p:cNvSpPr txBox="1"/>
          <p:nvPr/>
        </p:nvSpPr>
        <p:spPr>
          <a:xfrm>
            <a:off x="957370" y="416859"/>
            <a:ext cx="6962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Software Bill of Materials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6946-0EC8-8349-95BC-26A6AC600750}"/>
              </a:ext>
            </a:extLst>
          </p:cNvPr>
          <p:cNvSpPr txBox="1"/>
          <p:nvPr/>
        </p:nvSpPr>
        <p:spPr>
          <a:xfrm>
            <a:off x="957370" y="1532964"/>
            <a:ext cx="866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www.fda.gov</a:t>
            </a:r>
            <a:r>
              <a:rPr lang="en-US" dirty="0"/>
              <a:t>/</a:t>
            </a:r>
            <a:r>
              <a:rPr lang="en-US" dirty="0" err="1"/>
              <a:t>medicaldevices</a:t>
            </a:r>
            <a:r>
              <a:rPr lang="en-US" dirty="0"/>
              <a:t>/</a:t>
            </a:r>
            <a:r>
              <a:rPr lang="en-US" dirty="0" err="1"/>
              <a:t>digitalhealth</a:t>
            </a:r>
            <a:r>
              <a:rPr lang="en-US" dirty="0"/>
              <a:t>/</a:t>
            </a:r>
            <a:r>
              <a:rPr lang="en-US" dirty="0" err="1"/>
              <a:t>softwareasamedicaldevice</a:t>
            </a:r>
            <a:r>
              <a:rPr lang="en-US" dirty="0"/>
              <a:t>/</a:t>
            </a:r>
            <a:r>
              <a:rPr lang="en-US" dirty="0" err="1"/>
              <a:t>default.htm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4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A6C88B-67F0-0B49-A3B8-2D7670665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40" y="1550803"/>
            <a:ext cx="85471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8554EB6-6B86-2147-B6F8-9D373E13C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40" y="2762342"/>
            <a:ext cx="8140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040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94" y="1485772"/>
            <a:ext cx="8512607" cy="613008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2E74C1-9B21-E341-A8CD-772844132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27" y="2243631"/>
            <a:ext cx="10221055" cy="4614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A1AC0-18A0-174D-80A4-B1055EBAB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369" y="1573678"/>
            <a:ext cx="4477313" cy="621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F2E07C-ED4C-7440-9596-5FFAC98DF4EE}"/>
              </a:ext>
            </a:extLst>
          </p:cNvPr>
          <p:cNvSpPr txBox="1"/>
          <p:nvPr/>
        </p:nvSpPr>
        <p:spPr>
          <a:xfrm>
            <a:off x="793376" y="416859"/>
            <a:ext cx="81489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copay doing about it?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2243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71D6C9-CB4D-8344-B100-2CC54D469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954" y="1088753"/>
            <a:ext cx="10011948" cy="4559012"/>
          </a:xfrm>
        </p:spPr>
      </p:pic>
    </p:spTree>
    <p:extLst>
      <p:ext uri="{BB962C8B-B14F-4D97-AF65-F5344CB8AC3E}">
        <p14:creationId xmlns:p14="http://schemas.microsoft.com/office/powerpoint/2010/main" val="3095886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9D091-C53B-BC41-9653-9E40C151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discussion?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07E78A-D6F0-AE45-8D52-8C638580E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050" y="1880394"/>
            <a:ext cx="6311900" cy="4241800"/>
          </a:xfrm>
        </p:spPr>
      </p:pic>
    </p:spTree>
    <p:extLst>
      <p:ext uri="{BB962C8B-B14F-4D97-AF65-F5344CB8AC3E}">
        <p14:creationId xmlns:p14="http://schemas.microsoft.com/office/powerpoint/2010/main" val="718467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VI.  Future talks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F4370-B508-0246-84BB-0B97A324D346}"/>
              </a:ext>
            </a:extLst>
          </p:cNvPr>
          <p:cNvSpPr txBox="1"/>
          <p:nvPr/>
        </p:nvSpPr>
        <p:spPr>
          <a:xfrm>
            <a:off x="3307976" y="3778624"/>
            <a:ext cx="186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other people)</a:t>
            </a:r>
          </a:p>
        </p:txBody>
      </p:sp>
    </p:spTree>
    <p:extLst>
      <p:ext uri="{BB962C8B-B14F-4D97-AF65-F5344CB8AC3E}">
        <p14:creationId xmlns:p14="http://schemas.microsoft.com/office/powerpoint/2010/main" val="261820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C7D2-69F9-3143-BE4B-03531A6F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malware papers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111B07-3B1F-6A4A-BBCE-3D1CC9BB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21" y="1176618"/>
            <a:ext cx="10401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84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C7D2-69F9-3143-BE4B-03531A6F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static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7C916E-4F7B-244B-B2E6-D8D7A26F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468" y="2898028"/>
            <a:ext cx="10350500" cy="1752600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735AC25-39EC-484B-A173-15D92CE03179}"/>
              </a:ext>
            </a:extLst>
          </p:cNvPr>
          <p:cNvSpPr/>
          <p:nvPr/>
        </p:nvSpPr>
        <p:spPr>
          <a:xfrm>
            <a:off x="5363267" y="3244334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800520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B908-75BD-AD41-9C1D-C86FCF2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D502-C5EA-8049-93F1-6BDFAA29E20A}"/>
              </a:ext>
            </a:extLst>
          </p:cNvPr>
          <p:cNvSpPr/>
          <p:nvPr/>
        </p:nvSpPr>
        <p:spPr>
          <a:xfrm>
            <a:off x="1458906" y="1456293"/>
            <a:ext cx="593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www.hpl.hp.com</a:t>
            </a:r>
            <a:r>
              <a:rPr lang="en-US" dirty="0"/>
              <a:t>/</a:t>
            </a:r>
            <a:r>
              <a:rPr lang="en-US" dirty="0" err="1"/>
              <a:t>techreports</a:t>
            </a:r>
            <a:r>
              <a:rPr lang="en-US" dirty="0"/>
              <a:t>/2003/HPL-2003-191.pdf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F0559-AADA-C440-87C1-3121BED3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67" y="1825625"/>
            <a:ext cx="8170159" cy="454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42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B908-75BD-AD41-9C1D-C86FCF2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D502-C5EA-8049-93F1-6BDFAA29E20A}"/>
              </a:ext>
            </a:extLst>
          </p:cNvPr>
          <p:cNvSpPr/>
          <p:nvPr/>
        </p:nvSpPr>
        <p:spPr>
          <a:xfrm>
            <a:off x="1458906" y="1456293"/>
            <a:ext cx="593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www.hpl.hp.com</a:t>
            </a:r>
            <a:r>
              <a:rPr lang="en-US" dirty="0"/>
              <a:t>/</a:t>
            </a:r>
            <a:r>
              <a:rPr lang="en-US" dirty="0" err="1"/>
              <a:t>techreports</a:t>
            </a:r>
            <a:r>
              <a:rPr lang="en-US" dirty="0"/>
              <a:t>/2003/HPL-2003-191.pdf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F0559-AADA-C440-87C1-3121BED3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67" y="2311590"/>
            <a:ext cx="8170159" cy="35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19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B908-75BD-AD41-9C1D-C86FCF27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36D502-C5EA-8049-93F1-6BDFAA29E20A}"/>
              </a:ext>
            </a:extLst>
          </p:cNvPr>
          <p:cNvSpPr/>
          <p:nvPr/>
        </p:nvSpPr>
        <p:spPr>
          <a:xfrm>
            <a:off x="993637" y="1451770"/>
            <a:ext cx="192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erights.org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F0559-AADA-C440-87C1-3121BED3B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38" y="1951515"/>
            <a:ext cx="6456033" cy="1405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69114-0A82-A642-A14F-F63FDED3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7" y="3357488"/>
            <a:ext cx="8621009" cy="31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938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A19C2-F70A-C742-9FF4-0CEAF372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Reed-Solomon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1592-3F2A-3545-A72B-BFB232E9B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Duke Coursework: </a:t>
            </a:r>
            <a:r>
              <a:rPr lang="en-US" dirty="0">
                <a:hlinkClick r:id="rId2"/>
              </a:rPr>
              <a:t>https://www2.cs.duke.edu/courses/spring10/cps296.3/rs_scribe.pdf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Reed-Solomon (RS) code is an error-correcting code first described in a paper by Reed and Solomon in 1960 [9]. Since that time they’ve been applied in CD-ROMs, wireless communications, space communications, DSL, DVD, and digital TV. RS encoding data is relatively straightforward, but decoding is time consuming, despite major efficiency improvements made by </a:t>
            </a:r>
            <a:r>
              <a:rPr lang="en-US" dirty="0" err="1"/>
              <a:t>Berlekamp</a:t>
            </a:r>
            <a:r>
              <a:rPr lang="en-US" dirty="0"/>
              <a:t> and other during the 1960’s [2, 5, 6, 8]. Only in the past few years has it become computationally possible to send high-bandwidth data using RS. RS differs from a Hamming code in that it encodes groups of bits instead of one bit at a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2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E79E0F4-C479-164C-83F8-217B452C3D9C}"/>
              </a:ext>
            </a:extLst>
          </p:cNvPr>
          <p:cNvSpPr/>
          <p:nvPr/>
        </p:nvSpPr>
        <p:spPr>
          <a:xfrm>
            <a:off x="2783541" y="1690688"/>
            <a:ext cx="6293065" cy="4229800"/>
          </a:xfrm>
          <a:prstGeom prst="rect">
            <a:avLst/>
          </a:prstGeom>
          <a:solidFill>
            <a:schemeClr val="tx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18FEE-9EB9-874E-AACB-1BA925AE1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691" y="2735263"/>
            <a:ext cx="3911600" cy="2019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887D0-7297-C941-B52A-07D3568A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 The Chase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96D096-362C-C944-B387-8A284B9F0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82" y="1904837"/>
            <a:ext cx="32893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197FA7-156A-FD42-871B-51B3052F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665" y="4754563"/>
            <a:ext cx="1765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0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5ACD9E-E7D9-A149-A78E-7F118DBCF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14344"/>
            <a:ext cx="9220200" cy="311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DDF0EA-BF2E-C048-99C2-C94DE78A4196}"/>
              </a:ext>
            </a:extLst>
          </p:cNvPr>
          <p:cNvSpPr txBox="1"/>
          <p:nvPr/>
        </p:nvSpPr>
        <p:spPr>
          <a:xfrm>
            <a:off x="1143000" y="5889812"/>
            <a:ext cx="1074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www.techzoom.net</a:t>
            </a:r>
            <a:r>
              <a:rPr lang="en-US" dirty="0"/>
              <a:t>/Papers/Browser_Silent_Updates_%282009%29.pdf</a:t>
            </a:r>
          </a:p>
        </p:txBody>
      </p:sp>
    </p:spTree>
    <p:extLst>
      <p:ext uri="{BB962C8B-B14F-4D97-AF65-F5344CB8AC3E}">
        <p14:creationId xmlns:p14="http://schemas.microsoft.com/office/powerpoint/2010/main" val="10166084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5CB3-3535-7943-9E03-32D9CC88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5195-4811-B049-B984-7728E899C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https://github.com/dominictarr/event-stream/issues/116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https://medium.com/@hkparker/analysis-of-a-supply-chain-attack-2bd8fa8286ac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www.anquanke.com</a:t>
            </a:r>
            <a:r>
              <a:rPr lang="en-US" dirty="0"/>
              <a:t>/post/id/166654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blog.npmjs.org</a:t>
            </a:r>
            <a:r>
              <a:rPr lang="en-US" dirty="0"/>
              <a:t>/post/180565383195/details-about-the-event-stream-incident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https://snyk.io/blog/a-post-mortem-of-the-malicious-event-stream-backdoor/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/changelog/status/1070468364861104129</a:t>
            </a:r>
          </a:p>
        </p:txBody>
      </p:sp>
    </p:spTree>
    <p:extLst>
      <p:ext uri="{BB962C8B-B14F-4D97-AF65-F5344CB8AC3E}">
        <p14:creationId xmlns:p14="http://schemas.microsoft.com/office/powerpoint/2010/main" val="414871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A9F9E-330D-F145-BE56-AA19AB4C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94" y="1396115"/>
            <a:ext cx="7989421" cy="548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0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6700-C111-C640-B63C-14A4E5EB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 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FF45A3-43EB-4C46-935C-E6430113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55" y="672215"/>
            <a:ext cx="3949700" cy="72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B0FDF8-56A7-3546-B81D-38937009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97" y="1473156"/>
            <a:ext cx="8728262" cy="511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48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1524</Words>
  <Application>Microsoft Macintosh PowerPoint</Application>
  <PresentationFormat>Widescreen</PresentationFormat>
  <Paragraphs>272</Paragraphs>
  <Slides>71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A Post-Mortem of the Malicious event-stream backdoor </vt:lpstr>
      <vt:lpstr>Contents</vt:lpstr>
      <vt:lpstr>I. Intro: “I don’t know what to say”</vt:lpstr>
      <vt:lpstr> OCT 28</vt:lpstr>
      <vt:lpstr>NOV 20</vt:lpstr>
      <vt:lpstr>NOV 20</vt:lpstr>
      <vt:lpstr>II.  The Chase</vt:lpstr>
      <vt:lpstr>NOV 21</vt:lpstr>
      <vt:lpstr>NOV 21</vt:lpstr>
      <vt:lpstr>NOV 22</vt:lpstr>
      <vt:lpstr>NOV 22</vt:lpstr>
      <vt:lpstr>NOV 22</vt:lpstr>
      <vt:lpstr>NOV 23-26</vt:lpstr>
      <vt:lpstr>NOV 23-26</vt:lpstr>
      <vt:lpstr>NOV 26</vt:lpstr>
      <vt:lpstr>PowerPoint Presentation</vt:lpstr>
      <vt:lpstr>flatmap-stream/index.min.js</vt:lpstr>
      <vt:lpstr>flatmap-stream/index.min.js</vt:lpstr>
      <vt:lpstr>flatmap-stream/test/data.js</vt:lpstr>
      <vt:lpstr>flatmap-stream/index.min.js</vt:lpstr>
      <vt:lpstr>flatmap-stream/index.min.js</vt:lpstr>
      <vt:lpstr>flatmap-stream/index.min.js</vt:lpstr>
      <vt:lpstr>flatmap-stream/index.min.js</vt:lpstr>
      <vt:lpstr>flatmap-stream/index.min.js</vt:lpstr>
      <vt:lpstr>Nov 26: The Hunt for package descriptions </vt:lpstr>
      <vt:lpstr>flatmap-stream/index.min.js</vt:lpstr>
      <vt:lpstr>flatmap-stream/index.min.js</vt:lpstr>
      <vt:lpstr>Initial payload (decrypted)</vt:lpstr>
      <vt:lpstr>flatmap-stream/index.min.js</vt:lpstr>
      <vt:lpstr>2nd payload</vt:lpstr>
      <vt:lpstr>2nd Payload (snippet line 9)</vt:lpstr>
      <vt:lpstr>2nd Payload (snippet line 73)</vt:lpstr>
      <vt:lpstr>Nov 26</vt:lpstr>
      <vt:lpstr>Nov 26</vt:lpstr>
      <vt:lpstr>Nov 26</vt:lpstr>
      <vt:lpstr>Nov 26</vt:lpstr>
      <vt:lpstr>Nov 26</vt:lpstr>
      <vt:lpstr>Dec 3</vt:lpstr>
      <vt:lpstr>VI.  How did it happen?</vt:lpstr>
      <vt:lpstr>PWL ATLANTA #1 </vt:lpstr>
      <vt:lpstr>  </vt:lpstr>
      <vt:lpstr>  </vt:lpstr>
      <vt:lpstr>  </vt:lpstr>
      <vt:lpstr> </vt:lpstr>
      <vt:lpstr>  </vt:lpstr>
      <vt:lpstr>  </vt:lpstr>
      <vt:lpstr>  </vt:lpstr>
      <vt:lpstr>VI. What can be done? </vt:lpstr>
      <vt:lpstr>What is the criticality?</vt:lpstr>
      <vt:lpstr>What is the criticality?</vt:lpstr>
      <vt:lpstr>Software Development Resources</vt:lpstr>
      <vt:lpstr>Microsoft SDL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discussion?</vt:lpstr>
      <vt:lpstr>VI.  Future talks</vt:lpstr>
      <vt:lpstr>static analysis malware papers </vt:lpstr>
      <vt:lpstr>Limits of static analysis</vt:lpstr>
      <vt:lpstr>POLA</vt:lpstr>
      <vt:lpstr>POLA</vt:lpstr>
      <vt:lpstr>POLA</vt:lpstr>
      <vt:lpstr>Reed-Solomon Codes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Post-Mortem of the Malicious event-stream backdoor </dc:title>
  <dc:creator>Kevin Brown</dc:creator>
  <cp:lastModifiedBy>Kevin Brown</cp:lastModifiedBy>
  <cp:revision>53</cp:revision>
  <dcterms:created xsi:type="dcterms:W3CDTF">2019-01-07T16:25:11Z</dcterms:created>
  <dcterms:modified xsi:type="dcterms:W3CDTF">2019-01-09T20:20:53Z</dcterms:modified>
</cp:coreProperties>
</file>